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notesSlides/notesSlide1.xml" ContentType="application/vnd.openxmlformats-officedocument.presentationml.notesSlide+xml"/>
  <Override PartName="/ppt/ink/ink5.xml" ContentType="application/inkml+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57" r:id="rId3"/>
    <p:sldId id="258" r:id="rId4"/>
    <p:sldId id="260" r:id="rId5"/>
    <p:sldId id="265" r:id="rId6"/>
    <p:sldId id="266" r:id="rId7"/>
    <p:sldId id="267" r:id="rId8"/>
    <p:sldId id="268" r:id="rId9"/>
    <p:sldId id="259" r:id="rId10"/>
    <p:sldId id="264" r:id="rId11"/>
    <p:sldId id="269" r:id="rId12"/>
    <p:sldId id="270" r:id="rId13"/>
    <p:sldId id="262" r:id="rId14"/>
    <p:sldId id="263" r:id="rId15"/>
    <p:sldId id="27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C7DE393-E487-8F8C-1FE9-A4861FAFA844}" name="Jabbar Lewis" initials="JL" userId="S::tuo63349@temple.edu::c2835b5f-407e-4f50-94a5-da7100b628bd"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684" autoAdjust="0"/>
    <p:restoredTop sz="96747"/>
  </p:normalViewPr>
  <p:slideViewPr>
    <p:cSldViewPr snapToGrid="0">
      <p:cViewPr varScale="1">
        <p:scale>
          <a:sx n="141" d="100"/>
          <a:sy n="141" d="100"/>
        </p:scale>
        <p:origin x="100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8/10/relationships/authors" Target="author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2-09T00:00:24.874"/>
    </inkml:context>
    <inkml:brush xml:id="br0">
      <inkml:brushProperty name="width" value="0.05" units="cm"/>
      <inkml:brushProperty name="height" value="0.05" units="cm"/>
    </inkml:brush>
  </inkml:definitions>
  <inkml:trace contextRef="#ctx0" brushRef="#br0">3901 56 24575,'-45'3'0,"-1"1"0,-5-3 0,-5-2 0,-29 3 0,29-6 0,-1-1 0,1 5 0,2-1 0,-38-4 0,39 5 0,0 0 0,-30 0 0,-4 0 0,20 0 0,4-2 0,-1-1 0,-10-3 0,25 2 0,-2 1 0,-47-2 0,61 5 0,-45 0 0,20 0 0,6 0 0,-13 0 0,0 0 0,14 0 0,-28 0 0,-5 0 0,11 0 0,-3 0 0,25 0 0,3 0 0,-8 0 0,-2 0 0,-3 0 0,-27 0 0,40 0 0,-1 0 0,-2 0 0,0 0 0,-40 0 0,8 0 0,5 0 0,0 0 0,10 0 0,17 0 0,-36 0 0,34 0 0,-19 0 0,-15-4 0,51 3 0,-47-4 0,30 1 0,-4 3 0,-1-3 0,9 0 0,25 3 0,6-2 0,19 3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2-09T00:00:27.860"/>
    </inkml:context>
    <inkml:brush xml:id="br0">
      <inkml:brushProperty name="width" value="0.05" units="cm"/>
      <inkml:brushProperty name="height" value="0.05" units="cm"/>
    </inkml:brush>
  </inkml:definitions>
  <inkml:trace contextRef="#ctx0" brushRef="#br0">0 1645 24575,'74'-16'0,"-3"7"0,-4-8 0,7-2 0,8 6 0,2 1-2501,8-5 0,-1 0 2501,-9 2 0,0 1 0,11 0 0,0 0 0,-15 0 0,-2 0 0,3 0 0,-1 1 757,-4-1 0,-4 0-757,-8 1 0,-4 0 0,28-14 406,-31 16 0,1 0-406,39-13 0,-18 9 0,-21 3 0,0 0 0,21-10 0,12 2 0,-7 0 0,-23 5 0,0-1 0,20-4 0,-6-1 0,3 0 0,-18 9 0,-2 1 1338,5-3 0,3-2-1338,14-4 0,-1-1 0,-19 6 0,-2-1 0,10-8 0,-1-1 0,-9 8 0,1 0 0,5-3 0,1 0 0,-14 6 0,1 1 0,18-6 0,0 0 0,-17 4 0,-3 1 0,0-1 0,1-1 0,11-8 0,-5 2 0,2 3 0,-8-2 0,3 0 0,-1 5 0,-4 1 0,9-8 0,-2 4 0,1 0 0,3-5 0,16-3 0,13-7 0,-39 17 0,-1 0 0,32-12 0,8-4 0,-37 16 0,0 0 0,32-12 0,-35 14 0,2-1 0,17-4 0,-6 0 0,-6 2 0,12 0 0,3 0 0,16-10 0,-18 14 0,1 1 0,20-15 0,4 8 0,-53 6 0,-7 7 0,2-4 0,-12 9 0,-4-8 0,-8 10 0,-6-3 0,-1 3 0,0 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2-09T00:00:30.523"/>
    </inkml:context>
    <inkml:brush xml:id="br0">
      <inkml:brushProperty name="width" value="0.05" units="cm"/>
      <inkml:brushProperty name="height" value="0.05" units="cm"/>
    </inkml:brush>
  </inkml:definitions>
  <inkml:trace contextRef="#ctx0" brushRef="#br0">1 0 24575,'6'0'0,"33"0"0,-17 4 0,48-3 0,-5 11 0,16-5 0,1 8 0,-2-6 0,-30 0 0,10-1 0,-13 0 0,11 1 0,-13-4 0,15 8 0,8-3 0,9 6 0,-21-6 0,2 0 0,40 2 0,-3 4 0,-29-10 0,3-2 0,-24 0 0,11 1 0,-3 2 0,0 1 0,-4 2 0,32-2 0,1-1 0,-31-2 0,5 0 0,1-1 0,0 1 0,3 5 0,-2-5 0,-3 3 0,-23-7 0,16 6 0,10-1 0,-8-1 0,12 3 0,32 3 0,-51-2 0,55 6 0,-30-6 0,-9 0 0,18-3 0,-4 7 0,-2-6 0,25 9 0,-30-6 0,0 1 0,31 2 0,-43-3 0,1 0 0,3-4 0,-4-1 0,17 5 0,25 0 0,-32-3 0,-3 1 0,-5 2 0,3-2 0,1-1 0,7-2 0,5 4 0,-20-4 0,-1 0 0,15 6 0,-16-4 0,1 0 0,23 9 0,-9-5 0,6 0 0,2 2 0,-1 0 0,-12-2 0,1 0 0,13-2 0,-9-1 0,-29 1 0,38-4 0,-24 2 0,-14-2 0,26-1 0,-20 8 0,11-6 0,5 7 0,16 1 0,-18-4 0,2 2 0,10-3 0,-20-4 0,35 3 0,-21 0 0,0 0 0,18 5 0,-9-3 0,13 3 0,-12-3-1450,18 3 1450,6-1 0,0 0 0,-6-1-10,-1-5 10,-31-1 0,-27-5 0,-21 0 0,-3 0 0,11 0 1449,0 4-1449,5-4 0,-11 4 0,-6-4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2-09T00:00:36.221"/>
    </inkml:context>
    <inkml:brush xml:id="br0">
      <inkml:brushProperty name="width" value="0.05" units="cm"/>
      <inkml:brushProperty name="height" value="0.05" units="cm"/>
    </inkml:brush>
  </inkml:definitions>
  <inkml:trace contextRef="#ctx0" brushRef="#br0">0 914 24575,'53'-11'0,"18"4"0,19-9 0,-13 10 0,-27-3 0,-2 0 0,-2 6 0,41-19 0,-4 7 0,-21-1 0,4 6 0,6-1 0,-4-2 0,0-1-1220,7 4 1,3-2 1219,9-8 0,2-1 0,-3 5 0,-2 0 0,-6 0 0,-3 0 0,-8 2 0,-1 0 0,11-6 0,-3 2 0,17-2 0,-37 4 0,2-1 0,13 3 0,-6 1 0,-7-3 0,8 0 0,5 1 0,28-2 0,-6-5 0,3 0 0,-33 11 0,0-1 0,29-11 0,-8 1 0,-26 6 2439,23-7-2439,-40 12 0,12-3 0,2 1 0,-10 8 0,10-8 0,5-2 0,36-1 0,-28-1 0,-16 5 0,-2 1 0,0-2 0,11-6 0,3 5 0,11-4 0,7 2 0,-21 5 0,5-6 0,-51 16 0,5-9 0,-8 9 0,-6-5 0,7 5 0,-5-5 0,1 5 0,0-2 0,-1 3 0,1 0 0,-3 0 0,-1 0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2-09T00:52:35.466"/>
    </inkml:context>
    <inkml:brush xml:id="br0">
      <inkml:brushProperty name="width" value="0.1" units="cm"/>
      <inkml:brushProperty name="height" value="0.1" units="cm"/>
      <inkml:brushProperty name="color" value="#333333"/>
    </inkml:brush>
  </inkml:definitions>
  <inkml:trace contextRef="#ctx0" brushRef="#br0">0 2242 24575,'62'-17'0,"-29"12"0,46-20 0,-33 16 0,-4-7 0,-5 7 0,-2-4 0,-17 5 0,9-1 0,17-5 0,-15 6 0,23-8 0,1 0 0,-24 7 0,35-5 0,-44 13 0,36-13 0,-37 12 0,23-12 0,-10 5 0,19 0 0,27-13 0,-3 11 0,-6-13 0,-8 6 0,-2 1 0,-2 3 0,-1-3 0,0 1 0,8 7 0,-20-7 0,17-1 0,-6 1 0,8 7 0,-14-3 0,1 1 0,17 0 0,-14 3 0,-3-2 0,-4-4 0,9 5 0,-1 1 0,-10-3 0,27-5 0,0 0 0,-25 5-252,14-2 1,1-1 251,5-3 0,-10 7 0,5 1 0,-6-1 0,1 0 0,14 1 0,1-1 0,-15 1 0,-1-1 0,5 0 0,-3 1 0,9-2 0,-10-1 0,-3 0 0,-10 8 0,5-3 0,3-2 0,34-7 0,-6 12 0,-22-7 0,0-2 0,21 4 0,4-9 0,3 1 0,-5-1 0,3-8 0,-31 14 0,1-4 0,0 0-6281,-6 4 6281,30-9 0,8-1 0,-30 10 0,-1 0 0,11-5 0,2-1 0,4-1 0,-4 2 0,12-5 0,-17 2 0,1-1 0,24-8 0,8 2 0,-23 0 0,6 7 0,1 3 0,-5 2 0,22-7 0,-5 1 0,-47 10 0,43-14 0,-44 9 0,23-8 0,6 5 6784,-7 2-6784,-4-1 0,-1 3 0,5 9 0,-14-10 0,1-1 0,18 1 0,-32 5 0,13-4 0,-1 0 0,-17 5 0,44-14 0,-23 7 0,14 0 0,14-1 0,-16 1 0,15 0 0,-34 1 0,6 0 0,-2 1 0,-22 0 0,42-2 0,-5 0 0,8 0 0,11-1 0,10-9 0,-19 7 0,-18 7 0,1 0 0,28-5 0,9 0 0,-33 8 0,-8-2 0,-2 0 0,-7 1 0,19-2 0,0 0 0,-16-4 0,0 8 0,3 0 0,22-9 0,-11 8 0,2 1 0,28-2 0,-37 3 0,2-1 0,0 4 0,-3 0 0,17-13 0,20 8 0,-13-5 0,-38 6 0,38-1 0,-24-4 0,7 4 0,-5 1 0,-9 1 0,-25 8 0,-3 0 0,-6 0 0,-6-7 0,-2 6 0,-6-5 0</inkml:trace>
</inkml:ink>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eg>
</file>

<file path=ppt/media/image7.jpeg>
</file>

<file path=ppt/media/image8.jpeg>
</file>

<file path=ppt/media/image9.jpe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08C916-7FC0-0147-A097-7B1C27E8E3B6}" type="datetimeFigureOut">
              <a:rPr lang="en-US" smtClean="0"/>
              <a:t>12/8/25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B1D86D-54D0-7849-85B9-292FEF78AF2E}" type="slidenum">
              <a:rPr lang="en-US" smtClean="0"/>
              <a:t>‹#›</a:t>
            </a:fld>
            <a:endParaRPr lang="en-US"/>
          </a:p>
        </p:txBody>
      </p:sp>
    </p:spTree>
    <p:extLst>
      <p:ext uri="{BB962C8B-B14F-4D97-AF65-F5344CB8AC3E}">
        <p14:creationId xmlns:p14="http://schemas.microsoft.com/office/powerpoint/2010/main" val="15343795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en-US" sz="1200" b="0" i="0" u="none" strike="noStrike" kern="1200" dirty="0">
              <a:solidFill>
                <a:schemeClr val="tx1"/>
              </a:solidFill>
              <a:effectLst/>
              <a:latin typeface="+mn-lt"/>
              <a:ea typeface="+mn-ea"/>
              <a:cs typeface="+mn-cs"/>
            </a:endParaRPr>
          </a:p>
          <a:p>
            <a:r>
              <a:rPr lang="en-US" dirty="0"/>
              <a:t>detects magnetic fields and converts them into electrical signals</a:t>
            </a:r>
          </a:p>
        </p:txBody>
      </p:sp>
      <p:sp>
        <p:nvSpPr>
          <p:cNvPr id="4" name="Slide Number Placeholder 3"/>
          <p:cNvSpPr>
            <a:spLocks noGrp="1"/>
          </p:cNvSpPr>
          <p:nvPr>
            <p:ph type="sldNum" sz="quarter" idx="5"/>
          </p:nvPr>
        </p:nvSpPr>
        <p:spPr/>
        <p:txBody>
          <a:bodyPr/>
          <a:lstStyle/>
          <a:p>
            <a:fld id="{8FB1D86D-54D0-7849-85B9-292FEF78AF2E}" type="slidenum">
              <a:rPr lang="en-US" smtClean="0"/>
              <a:t>8</a:t>
            </a:fld>
            <a:endParaRPr lang="en-US"/>
          </a:p>
        </p:txBody>
      </p:sp>
    </p:spTree>
    <p:extLst>
      <p:ext uri="{BB962C8B-B14F-4D97-AF65-F5344CB8AC3E}">
        <p14:creationId xmlns:p14="http://schemas.microsoft.com/office/powerpoint/2010/main" val="28756814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FB1D86D-54D0-7849-85B9-292FEF78AF2E}" type="slidenum">
              <a:rPr lang="en-US" smtClean="0"/>
              <a:t>10</a:t>
            </a:fld>
            <a:endParaRPr lang="en-US"/>
          </a:p>
        </p:txBody>
      </p:sp>
    </p:spTree>
    <p:extLst>
      <p:ext uri="{BB962C8B-B14F-4D97-AF65-F5344CB8AC3E}">
        <p14:creationId xmlns:p14="http://schemas.microsoft.com/office/powerpoint/2010/main" val="8819893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12/8/25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12/8/25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12/8/25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github.com/Blessonreji539/SeaSprite----Temple-University----NAVSEA----Capstone-"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customXml" Target="../ink/ink1.xml"/><Relationship Id="rId7" Type="http://schemas.openxmlformats.org/officeDocument/2006/relationships/customXml" Target="../ink/ink3.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customXml" Target="../ink/ink2.xml"/><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customXml" Target="../ink/ink4.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customXml" Target="../ink/ink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Shape 19">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ctrTitle"/>
          </p:nvPr>
        </p:nvSpPr>
        <p:spPr>
          <a:xfrm>
            <a:off x="2026693" y="1030406"/>
            <a:ext cx="8147713" cy="3081242"/>
          </a:xfrm>
        </p:spPr>
        <p:txBody>
          <a:bodyPr anchor="ctr">
            <a:normAutofit/>
          </a:bodyPr>
          <a:lstStyle/>
          <a:p>
            <a:r>
              <a:rPr lang="en-US" sz="4800" dirty="0" err="1">
                <a:solidFill>
                  <a:srgbClr val="FFFFFF"/>
                </a:solidFill>
              </a:rPr>
              <a:t>SeaSPRITE</a:t>
            </a:r>
            <a:br>
              <a:rPr lang="en-US" sz="4800" dirty="0">
                <a:solidFill>
                  <a:srgbClr val="FFFFFF"/>
                </a:solidFill>
              </a:rPr>
            </a:br>
            <a:r>
              <a:rPr lang="en-US" sz="4800" dirty="0">
                <a:solidFill>
                  <a:srgbClr val="FFFFFF"/>
                </a:solidFill>
              </a:rPr>
              <a:t> Python Final Project</a:t>
            </a:r>
          </a:p>
        </p:txBody>
      </p:sp>
      <p:sp>
        <p:nvSpPr>
          <p:cNvPr id="3" name="Subtitle 2"/>
          <p:cNvSpPr>
            <a:spLocks noGrp="1"/>
          </p:cNvSpPr>
          <p:nvPr>
            <p:ph type="subTitle" idx="1"/>
          </p:nvPr>
        </p:nvSpPr>
        <p:spPr>
          <a:xfrm>
            <a:off x="1559943" y="5171093"/>
            <a:ext cx="9078628" cy="860620"/>
          </a:xfrm>
        </p:spPr>
        <p:txBody>
          <a:bodyPr anchor="ctr">
            <a:normAutofit lnSpcReduction="10000"/>
          </a:bodyPr>
          <a:lstStyle/>
          <a:p>
            <a:r>
              <a:rPr lang="en-US" dirty="0">
                <a:solidFill>
                  <a:srgbClr val="FFFFFF"/>
                </a:solidFill>
              </a:rPr>
              <a:t>Blesson Reji, Elizabeth Vitug, Jabbar Lewis</a:t>
            </a:r>
          </a:p>
          <a:p>
            <a:r>
              <a:rPr lang="en-US" dirty="0">
                <a:solidFill>
                  <a:srgbClr val="FFFFFF"/>
                </a:solidFill>
              </a:rPr>
              <a:t>Fall - 2025</a:t>
            </a:r>
          </a:p>
          <a:p>
            <a:endParaRPr lang="en-US" dirty="0">
              <a:solidFill>
                <a:srgbClr val="FFFFFF"/>
              </a:solidFill>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49D30-70E7-053D-5F35-2E2422B94CB5}"/>
              </a:ext>
            </a:extLst>
          </p:cNvPr>
          <p:cNvSpPr>
            <a:spLocks noGrp="1"/>
          </p:cNvSpPr>
          <p:nvPr>
            <p:ph type="title"/>
          </p:nvPr>
        </p:nvSpPr>
        <p:spPr/>
        <p:txBody>
          <a:bodyPr/>
          <a:lstStyle/>
          <a:p>
            <a:r>
              <a:rPr lang="en-US" dirty="0"/>
              <a:t>Software-Fig-1</a:t>
            </a:r>
          </a:p>
        </p:txBody>
      </p:sp>
      <p:pic>
        <p:nvPicPr>
          <p:cNvPr id="7" name="Content Placeholder 6" descr="A screen shot of a computer program&#10;&#10;AI-generated content may be incorrect.">
            <a:extLst>
              <a:ext uri="{FF2B5EF4-FFF2-40B4-BE49-F238E27FC236}">
                <a16:creationId xmlns:a16="http://schemas.microsoft.com/office/drawing/2014/main" id="{BE4B55F9-D2D5-D5FF-BEB3-41C557B616A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38200" y="1690688"/>
            <a:ext cx="2446433" cy="4351338"/>
          </a:xfrm>
        </p:spPr>
      </p:pic>
    </p:spTree>
    <p:extLst>
      <p:ext uri="{BB962C8B-B14F-4D97-AF65-F5344CB8AC3E}">
        <p14:creationId xmlns:p14="http://schemas.microsoft.com/office/powerpoint/2010/main" val="21409979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2AD70-D2CB-B209-03A4-529DA4686302}"/>
              </a:ext>
            </a:extLst>
          </p:cNvPr>
          <p:cNvSpPr>
            <a:spLocks noGrp="1"/>
          </p:cNvSpPr>
          <p:nvPr>
            <p:ph type="title"/>
          </p:nvPr>
        </p:nvSpPr>
        <p:spPr/>
        <p:txBody>
          <a:bodyPr/>
          <a:lstStyle/>
          <a:p>
            <a:r>
              <a:rPr lang="en-US" dirty="0"/>
              <a:t>Software-Fig-2</a:t>
            </a:r>
          </a:p>
        </p:txBody>
      </p:sp>
      <p:pic>
        <p:nvPicPr>
          <p:cNvPr id="5" name="Content Placeholder 4" descr="A screenshot of a computer program&#10;&#10;AI-generated content may be incorrect.">
            <a:extLst>
              <a:ext uri="{FF2B5EF4-FFF2-40B4-BE49-F238E27FC236}">
                <a16:creationId xmlns:a16="http://schemas.microsoft.com/office/drawing/2014/main" id="{7E4F9D9F-5176-0BA2-6719-AFA05653DAE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14397" y="1690688"/>
            <a:ext cx="3074380" cy="4351338"/>
          </a:xfrm>
        </p:spPr>
      </p:pic>
      <p:pic>
        <p:nvPicPr>
          <p:cNvPr id="7" name="Picture 6" descr="A screen shot of a computer program&#10;&#10;AI-generated content may be incorrect.">
            <a:extLst>
              <a:ext uri="{FF2B5EF4-FFF2-40B4-BE49-F238E27FC236}">
                <a16:creationId xmlns:a16="http://schemas.microsoft.com/office/drawing/2014/main" id="{23A69FB6-6958-7EFA-71C6-AA86B7AD94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3819" y="1690688"/>
            <a:ext cx="4160118" cy="4424634"/>
          </a:xfrm>
          <a:prstGeom prst="rect">
            <a:avLst/>
          </a:prstGeom>
        </p:spPr>
      </p:pic>
    </p:spTree>
    <p:extLst>
      <p:ext uri="{BB962C8B-B14F-4D97-AF65-F5344CB8AC3E}">
        <p14:creationId xmlns:p14="http://schemas.microsoft.com/office/powerpoint/2010/main" val="39315712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45CA849-654C-4173-AD99-B3A2528275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FA5D37-B717-8EE9-784A-1134E6816FE8}"/>
              </a:ext>
            </a:extLst>
          </p:cNvPr>
          <p:cNvSpPr>
            <a:spLocks noGrp="1"/>
          </p:cNvSpPr>
          <p:nvPr>
            <p:ph type="title"/>
          </p:nvPr>
        </p:nvSpPr>
        <p:spPr>
          <a:xfrm>
            <a:off x="429768" y="411480"/>
            <a:ext cx="11201400" cy="1106424"/>
          </a:xfrm>
        </p:spPr>
        <p:txBody>
          <a:bodyPr>
            <a:normAutofit/>
          </a:bodyPr>
          <a:lstStyle/>
          <a:p>
            <a:r>
              <a:rPr lang="en-US" sz="3600" dirty="0"/>
              <a:t>Software-Fig-3</a:t>
            </a:r>
          </a:p>
        </p:txBody>
      </p:sp>
      <p:sp>
        <p:nvSpPr>
          <p:cNvPr id="14" name="Rectangle 13">
            <a:extLst>
              <a:ext uri="{FF2B5EF4-FFF2-40B4-BE49-F238E27FC236}">
                <a16:creationId xmlns:a16="http://schemas.microsoft.com/office/drawing/2014/main" id="{3E23A947-2D45-4208-AE2B-64948C87A3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87931"/>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Content Placeholder 4" descr="A computer diagram of a circuit board&#10;&#10;AI-generated content may be incorrect.">
            <a:extLst>
              <a:ext uri="{FF2B5EF4-FFF2-40B4-BE49-F238E27FC236}">
                <a16:creationId xmlns:a16="http://schemas.microsoft.com/office/drawing/2014/main" id="{9E8B3EF0-03CA-6172-D015-DF3E7AE9FB88}"/>
              </a:ext>
            </a:extLst>
          </p:cNvPr>
          <p:cNvPicPr>
            <a:picLocks noChangeAspect="1"/>
          </p:cNvPicPr>
          <p:nvPr/>
        </p:nvPicPr>
        <p:blipFill>
          <a:blip r:embed="rId2">
            <a:extLst>
              <a:ext uri="{28A0092B-C50C-407E-A947-70E740481C1C}">
                <a14:useLocalDpi xmlns:a14="http://schemas.microsoft.com/office/drawing/2010/main" val="0"/>
              </a:ext>
            </a:extLst>
          </a:blip>
          <a:srcRect b="75"/>
          <a:stretch>
            <a:fillRect/>
          </a:stretch>
        </p:blipFill>
        <p:spPr>
          <a:xfrm>
            <a:off x="429768" y="1721922"/>
            <a:ext cx="6704891" cy="4520559"/>
          </a:xfrm>
          <a:prstGeom prst="rect">
            <a:avLst/>
          </a:prstGeom>
        </p:spPr>
      </p:pic>
      <p:sp useBgFill="1">
        <p:nvSpPr>
          <p:cNvPr id="16" name="Rectangle 15">
            <a:extLst>
              <a:ext uri="{FF2B5EF4-FFF2-40B4-BE49-F238E27FC236}">
                <a16:creationId xmlns:a16="http://schemas.microsoft.com/office/drawing/2014/main" id="{E5BBB0F9-6A59-4D02-A9C7-A2D6516684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3801" y="1721922"/>
            <a:ext cx="4218432" cy="4520560"/>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385847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B85BC-A02E-DAD8-E5B5-5F7AAF8B1AAF}"/>
              </a:ext>
            </a:extLst>
          </p:cNvPr>
          <p:cNvSpPr>
            <a:spLocks noGrp="1"/>
          </p:cNvSpPr>
          <p:nvPr>
            <p:ph type="title"/>
          </p:nvPr>
        </p:nvSpPr>
        <p:spPr>
          <a:xfrm>
            <a:off x="838200" y="224"/>
            <a:ext cx="10515600" cy="1325563"/>
          </a:xfrm>
        </p:spPr>
        <p:txBody>
          <a:bodyPr/>
          <a:lstStyle/>
          <a:p>
            <a:r>
              <a:rPr lang="en-US"/>
              <a:t>Video</a:t>
            </a:r>
          </a:p>
        </p:txBody>
      </p:sp>
      <p:pic>
        <p:nvPicPr>
          <p:cNvPr id="3" name="IMG_2928 2">
            <a:hlinkClick r:id="" action="ppaction://media"/>
            <a:extLst>
              <a:ext uri="{FF2B5EF4-FFF2-40B4-BE49-F238E27FC236}">
                <a16:creationId xmlns:a16="http://schemas.microsoft.com/office/drawing/2014/main" id="{9566E14A-75A7-EBD7-BB10-26D1B3C9765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663825" y="1029237"/>
            <a:ext cx="6862763" cy="5486400"/>
          </a:xfrm>
          <a:prstGeom prst="rect">
            <a:avLst/>
          </a:prstGeom>
        </p:spPr>
      </p:pic>
    </p:spTree>
    <p:extLst>
      <p:ext uri="{BB962C8B-B14F-4D97-AF65-F5344CB8AC3E}">
        <p14:creationId xmlns:p14="http://schemas.microsoft.com/office/powerpoint/2010/main" val="3592712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10897-9844-048F-8A77-1F247554A242}"/>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F338C069-E875-1361-7E2A-6C7A00BD55F4}"/>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By combining our Python final with our capstone, we create a complete engineering system that includes hardware with a software analysis tool </a:t>
            </a:r>
          </a:p>
          <a:p>
            <a:r>
              <a:rPr lang="en-US" dirty="0">
                <a:latin typeface="Times New Roman" panose="02020603050405020304" pitchFamily="18" charset="0"/>
                <a:cs typeface="Times New Roman" panose="02020603050405020304" pitchFamily="18" charset="0"/>
              </a:rPr>
              <a:t>Challenges encountered: </a:t>
            </a:r>
          </a:p>
          <a:p>
            <a:pPr lvl="1"/>
            <a:r>
              <a:rPr lang="en-US" dirty="0">
                <a:latin typeface="Times New Roman" panose="02020603050405020304" pitchFamily="18" charset="0"/>
                <a:cs typeface="Times New Roman" panose="02020603050405020304" pitchFamily="18" charset="0"/>
              </a:rPr>
              <a:t>WIFI communication Instability</a:t>
            </a:r>
          </a:p>
          <a:p>
            <a:pPr lvl="1"/>
            <a:r>
              <a:rPr lang="en-US" dirty="0">
                <a:latin typeface="Times New Roman" panose="02020603050405020304" pitchFamily="18" charset="0"/>
                <a:cs typeface="Times New Roman" panose="02020603050405020304" pitchFamily="18" charset="0"/>
              </a:rPr>
              <a:t>Joystick</a:t>
            </a:r>
          </a:p>
          <a:p>
            <a:pPr lvl="1"/>
            <a:r>
              <a:rPr lang="en-US" dirty="0">
                <a:latin typeface="Times New Roman" panose="02020603050405020304" pitchFamily="18" charset="0"/>
                <a:cs typeface="Times New Roman" panose="02020603050405020304" pitchFamily="18" charset="0"/>
              </a:rPr>
              <a:t>Time</a:t>
            </a:r>
          </a:p>
        </p:txBody>
      </p:sp>
    </p:spTree>
    <p:extLst>
      <p:ext uri="{BB962C8B-B14F-4D97-AF65-F5344CB8AC3E}">
        <p14:creationId xmlns:p14="http://schemas.microsoft.com/office/powerpoint/2010/main" val="34981290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8CC36-E5D9-EC94-DFFC-16082D105DE9}"/>
              </a:ext>
            </a:extLst>
          </p:cNvPr>
          <p:cNvSpPr>
            <a:spLocks noGrp="1"/>
          </p:cNvSpPr>
          <p:nvPr>
            <p:ph type="title"/>
          </p:nvPr>
        </p:nvSpPr>
        <p:spPr/>
        <p:txBody>
          <a:bodyPr/>
          <a:lstStyle/>
          <a:p>
            <a:r>
              <a:rPr lang="en-US" dirty="0"/>
              <a:t>Reference &amp; links</a:t>
            </a:r>
          </a:p>
        </p:txBody>
      </p:sp>
      <p:sp>
        <p:nvSpPr>
          <p:cNvPr id="3" name="Content Placeholder 2">
            <a:extLst>
              <a:ext uri="{FF2B5EF4-FFF2-40B4-BE49-F238E27FC236}">
                <a16:creationId xmlns:a16="http://schemas.microsoft.com/office/drawing/2014/main" id="{9B7486A6-1902-2E27-5C98-AE77A09CB292}"/>
              </a:ext>
            </a:extLst>
          </p:cNvPr>
          <p:cNvSpPr>
            <a:spLocks noGrp="1"/>
          </p:cNvSpPr>
          <p:nvPr>
            <p:ph idx="1"/>
          </p:nvPr>
        </p:nvSpPr>
        <p:spPr/>
        <p:txBody>
          <a:bodyPr/>
          <a:lstStyle/>
          <a:p>
            <a:r>
              <a:rPr lang="en-US" dirty="0">
                <a:hlinkClick r:id="rId2"/>
              </a:rPr>
              <a:t>https://github.com/Blessonreji539/SeaSprite----Temple-University----NAVSEA----Capstone-</a:t>
            </a:r>
            <a:endParaRPr lang="en-US" dirty="0"/>
          </a:p>
          <a:p>
            <a:pPr marL="0" indent="0">
              <a:buNone/>
            </a:pPr>
            <a:endParaRPr lang="en-US" dirty="0"/>
          </a:p>
        </p:txBody>
      </p:sp>
    </p:spTree>
    <p:extLst>
      <p:ext uri="{BB962C8B-B14F-4D97-AF65-F5344CB8AC3E}">
        <p14:creationId xmlns:p14="http://schemas.microsoft.com/office/powerpoint/2010/main" val="41436668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B52E7-D0E9-5A6A-53EA-84F0FDC9C175}"/>
              </a:ext>
            </a:extLst>
          </p:cNvPr>
          <p:cNvSpPr>
            <a:spLocks noGrp="1"/>
          </p:cNvSpPr>
          <p:nvPr>
            <p:ph type="title"/>
          </p:nvPr>
        </p:nvSpPr>
        <p:spPr/>
        <p:txBody>
          <a:bodyPr/>
          <a:lstStyle/>
          <a:p>
            <a:r>
              <a:rPr lang="en-US"/>
              <a:t>Background</a:t>
            </a:r>
          </a:p>
        </p:txBody>
      </p:sp>
      <p:sp>
        <p:nvSpPr>
          <p:cNvPr id="3" name="Content Placeholder 2">
            <a:extLst>
              <a:ext uri="{FF2B5EF4-FFF2-40B4-BE49-F238E27FC236}">
                <a16:creationId xmlns:a16="http://schemas.microsoft.com/office/drawing/2014/main" id="{8B23871E-7AD6-F781-A765-4CAC93F42DEB}"/>
              </a:ext>
            </a:extLst>
          </p:cNvPr>
          <p:cNvSpPr>
            <a:spLocks noGrp="1"/>
          </p:cNvSpPr>
          <p:nvPr>
            <p:ph idx="1"/>
          </p:nvPr>
        </p:nvSpPr>
        <p:spPr/>
        <p:txBody>
          <a:bodyPr vert="horz" lIns="91440" tIns="45720" rIns="91440" bIns="45720" rtlCol="0" anchor="t">
            <a:noAutofit/>
          </a:bodyPr>
          <a:lstStyle/>
          <a:p>
            <a:r>
              <a:rPr lang="en-US" sz="2400">
                <a:latin typeface="Times New Roman"/>
                <a:ea typeface="+mn-lt"/>
                <a:cs typeface="+mn-lt"/>
              </a:rPr>
              <a:t>This project serves two purposes: it fulfills the requirements of our Python final project while directly integrating into our engineering capstone, developed in partnership with the Naval Surface Warfare Center (NSWC).</a:t>
            </a:r>
            <a:endParaRPr lang="en-US" sz="2400">
              <a:latin typeface="Times New Roman"/>
              <a:cs typeface="Times New Roman"/>
            </a:endParaRPr>
          </a:p>
          <a:p>
            <a:endParaRPr lang="en-US" sz="2400">
              <a:latin typeface="Times New Roman"/>
              <a:ea typeface="+mn-lt"/>
              <a:cs typeface="+mn-lt"/>
            </a:endParaRPr>
          </a:p>
          <a:p>
            <a:r>
              <a:rPr lang="en-US" sz="2400">
                <a:latin typeface="Times New Roman"/>
                <a:ea typeface="+mn-lt"/>
                <a:cs typeface="+mn-lt"/>
              </a:rPr>
              <a:t>The capstone is a multi-semester engineering initiative aimed at modernizing the existing "</a:t>
            </a:r>
            <a:r>
              <a:rPr lang="en-US" sz="2400" err="1">
                <a:latin typeface="Times New Roman"/>
                <a:ea typeface="+mn-lt"/>
                <a:cs typeface="+mn-lt"/>
              </a:rPr>
              <a:t>SeaGlide</a:t>
            </a:r>
            <a:r>
              <a:rPr lang="en-US" sz="2400">
                <a:latin typeface="Times New Roman"/>
                <a:ea typeface="+mn-lt"/>
                <a:cs typeface="+mn-lt"/>
              </a:rPr>
              <a:t>" educational platform by replacing its original wired controller with a fully engineered wireless control system.</a:t>
            </a:r>
            <a:endParaRPr lang="en-US" sz="2400">
              <a:latin typeface="Times New Roman"/>
              <a:cs typeface="Times New Roman"/>
            </a:endParaRPr>
          </a:p>
          <a:p>
            <a:endParaRPr lang="en-US" sz="2400">
              <a:latin typeface="Times New Roman"/>
              <a:ea typeface="+mn-lt"/>
              <a:cs typeface="+mn-lt"/>
            </a:endParaRPr>
          </a:p>
          <a:p>
            <a:r>
              <a:rPr lang="en-US" sz="2400">
                <a:latin typeface="Times New Roman"/>
                <a:ea typeface="+mn-lt"/>
                <a:cs typeface="+mn-lt"/>
              </a:rPr>
              <a:t>Programming the microcontrollers lets us watch our code cross from the digital domain into the physical world (by making motors spin and turn, and facilitating wireless communication), which is one of the most exciting parts of embedded engineering.</a:t>
            </a:r>
          </a:p>
        </p:txBody>
      </p:sp>
    </p:spTree>
    <p:extLst>
      <p:ext uri="{BB962C8B-B14F-4D97-AF65-F5344CB8AC3E}">
        <p14:creationId xmlns:p14="http://schemas.microsoft.com/office/powerpoint/2010/main" val="16396467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9CBA1-1A83-BA53-FCEC-2574C5E19B7A}"/>
              </a:ext>
            </a:extLst>
          </p:cNvPr>
          <p:cNvSpPr>
            <a:spLocks noGrp="1"/>
          </p:cNvSpPr>
          <p:nvPr>
            <p:ph type="title"/>
          </p:nvPr>
        </p:nvSpPr>
        <p:spPr/>
        <p:txBody>
          <a:bodyPr/>
          <a:lstStyle/>
          <a:p>
            <a:r>
              <a:rPr lang="en-US"/>
              <a:t>Hardware</a:t>
            </a:r>
          </a:p>
        </p:txBody>
      </p:sp>
      <p:sp>
        <p:nvSpPr>
          <p:cNvPr id="3" name="Content Placeholder 2">
            <a:extLst>
              <a:ext uri="{FF2B5EF4-FFF2-40B4-BE49-F238E27FC236}">
                <a16:creationId xmlns:a16="http://schemas.microsoft.com/office/drawing/2014/main" id="{00E9B9B6-EC22-0B74-FFFB-13ED134C466F}"/>
              </a:ext>
            </a:extLst>
          </p:cNvPr>
          <p:cNvSpPr>
            <a:spLocks noGrp="1"/>
          </p:cNvSpPr>
          <p:nvPr>
            <p:ph idx="1"/>
          </p:nvPr>
        </p:nvSpPr>
        <p:spPr/>
        <p:txBody>
          <a:bodyPr vert="horz" lIns="91440" tIns="45720" rIns="91440" bIns="45720" rtlCol="0" anchor="t">
            <a:normAutofit/>
          </a:bodyPr>
          <a:lstStyle/>
          <a:p>
            <a:r>
              <a:rPr lang="en-US" sz="2400">
                <a:latin typeface="Times New Roman"/>
                <a:cs typeface="Times New Roman"/>
              </a:rPr>
              <a:t>Esp32 Dev Board</a:t>
            </a:r>
          </a:p>
          <a:p>
            <a:pPr lvl="1"/>
            <a:r>
              <a:rPr lang="en-US">
                <a:latin typeface="Times New Roman"/>
                <a:cs typeface="Times New Roman"/>
              </a:rPr>
              <a:t>Acts as the main controller for the boat </a:t>
            </a:r>
          </a:p>
          <a:p>
            <a:pPr lvl="1"/>
            <a:r>
              <a:rPr lang="en-US">
                <a:latin typeface="Times New Roman"/>
                <a:cs typeface="Times New Roman"/>
              </a:rPr>
              <a:t>Provides onboard WIFI for communication between transmitter and receiver</a:t>
            </a:r>
          </a:p>
          <a:p>
            <a:r>
              <a:rPr lang="en-US" sz="2400">
                <a:latin typeface="Times New Roman"/>
                <a:cs typeface="Times New Roman"/>
              </a:rPr>
              <a:t>Dual H-Bridge motor Driver </a:t>
            </a:r>
          </a:p>
          <a:p>
            <a:pPr lvl="1"/>
            <a:r>
              <a:rPr lang="en-US">
                <a:latin typeface="Times New Roman"/>
                <a:cs typeface="Times New Roman"/>
              </a:rPr>
              <a:t>Control the DC motor direction and speed</a:t>
            </a:r>
          </a:p>
          <a:p>
            <a:pPr lvl="1"/>
            <a:r>
              <a:rPr lang="en-US">
                <a:latin typeface="Times New Roman"/>
                <a:cs typeface="Times New Roman"/>
              </a:rPr>
              <a:t>Uses PWM form the ESP32 for Variable speed control </a:t>
            </a:r>
          </a:p>
          <a:p>
            <a:r>
              <a:rPr lang="en-US" sz="2400">
                <a:latin typeface="Times New Roman"/>
                <a:cs typeface="Times New Roman"/>
              </a:rPr>
              <a:t>Battery</a:t>
            </a:r>
          </a:p>
          <a:p>
            <a:r>
              <a:rPr lang="en-US" sz="2400">
                <a:latin typeface="Times New Roman"/>
                <a:cs typeface="Times New Roman"/>
              </a:rPr>
              <a:t>Joystick</a:t>
            </a:r>
          </a:p>
          <a:p>
            <a:pPr lvl="1"/>
            <a:r>
              <a:rPr lang="en-US">
                <a:latin typeface="Times New Roman"/>
                <a:cs typeface="Times New Roman"/>
              </a:rPr>
              <a:t>Hall Sensors</a:t>
            </a:r>
          </a:p>
          <a:p>
            <a:pPr marL="457200" lvl="1" indent="0">
              <a:buNone/>
            </a:pPr>
            <a:endParaRPr lang="en-US"/>
          </a:p>
          <a:p>
            <a:pPr marL="457200" lvl="1" indent="0">
              <a:buNone/>
            </a:pPr>
            <a:endParaRPr lang="en-US"/>
          </a:p>
        </p:txBody>
      </p:sp>
    </p:spTree>
    <p:extLst>
      <p:ext uri="{BB962C8B-B14F-4D97-AF65-F5344CB8AC3E}">
        <p14:creationId xmlns:p14="http://schemas.microsoft.com/office/powerpoint/2010/main" val="36612582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8808A-CA83-D025-48FE-09F87D79FA45}"/>
              </a:ext>
            </a:extLst>
          </p:cNvPr>
          <p:cNvSpPr>
            <a:spLocks noGrp="1"/>
          </p:cNvSpPr>
          <p:nvPr>
            <p:ph type="title"/>
          </p:nvPr>
        </p:nvSpPr>
        <p:spPr/>
        <p:txBody>
          <a:bodyPr/>
          <a:lstStyle/>
          <a:p>
            <a:r>
              <a:rPr lang="en-US" dirty="0"/>
              <a:t>Hardware- Fig-1</a:t>
            </a:r>
          </a:p>
        </p:txBody>
      </p:sp>
      <p:pic>
        <p:nvPicPr>
          <p:cNvPr id="5" name="Content Placeholder 4">
            <a:extLst>
              <a:ext uri="{FF2B5EF4-FFF2-40B4-BE49-F238E27FC236}">
                <a16:creationId xmlns:a16="http://schemas.microsoft.com/office/drawing/2014/main" id="{A8D2D7CB-EA15-2046-6ABE-A2F37CCB46D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91970" y="1690688"/>
            <a:ext cx="3263503" cy="4351338"/>
          </a:xfrm>
        </p:spPr>
      </p:pic>
      <mc:AlternateContent xmlns:mc="http://schemas.openxmlformats.org/markup-compatibility/2006">
        <mc:Choice xmlns:p14="http://schemas.microsoft.com/office/powerpoint/2010/main" Requires="p14">
          <p:contentPart p14:bwMode="auto" r:id="rId3">
            <p14:nvContentPartPr>
              <p14:cNvPr id="6" name="Ink 5">
                <a:extLst>
                  <a:ext uri="{FF2B5EF4-FFF2-40B4-BE49-F238E27FC236}">
                    <a16:creationId xmlns:a16="http://schemas.microsoft.com/office/drawing/2014/main" id="{82CF9B3F-5AC4-586F-BA46-2FB28F358170}"/>
                  </a:ext>
                </a:extLst>
              </p14:cNvPr>
              <p14:cNvContentPartPr/>
              <p14:nvPr/>
            </p14:nvContentPartPr>
            <p14:xfrm>
              <a:off x="3418842" y="3931779"/>
              <a:ext cx="1404360" cy="23760"/>
            </p14:xfrm>
          </p:contentPart>
        </mc:Choice>
        <mc:Fallback>
          <p:pic>
            <p:nvPicPr>
              <p:cNvPr id="6" name="Ink 5">
                <a:extLst>
                  <a:ext uri="{FF2B5EF4-FFF2-40B4-BE49-F238E27FC236}">
                    <a16:creationId xmlns:a16="http://schemas.microsoft.com/office/drawing/2014/main" id="{82CF9B3F-5AC4-586F-BA46-2FB28F358170}"/>
                  </a:ext>
                </a:extLst>
              </p:cNvPr>
              <p:cNvPicPr/>
              <p:nvPr/>
            </p:nvPicPr>
            <p:blipFill>
              <a:blip r:embed="rId4"/>
              <a:stretch>
                <a:fillRect/>
              </a:stretch>
            </p:blipFill>
            <p:spPr>
              <a:xfrm>
                <a:off x="3410202" y="3922779"/>
                <a:ext cx="1422000" cy="414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7" name="Ink 6">
                <a:extLst>
                  <a:ext uri="{FF2B5EF4-FFF2-40B4-BE49-F238E27FC236}">
                    <a16:creationId xmlns:a16="http://schemas.microsoft.com/office/drawing/2014/main" id="{47A069AA-DD07-56E0-B145-F36B27522F0E}"/>
                  </a:ext>
                </a:extLst>
              </p14:cNvPr>
              <p14:cNvContentPartPr/>
              <p14:nvPr/>
            </p14:nvContentPartPr>
            <p14:xfrm>
              <a:off x="6146562" y="2335899"/>
              <a:ext cx="2202480" cy="592560"/>
            </p14:xfrm>
          </p:contentPart>
        </mc:Choice>
        <mc:Fallback>
          <p:pic>
            <p:nvPicPr>
              <p:cNvPr id="7" name="Ink 6">
                <a:extLst>
                  <a:ext uri="{FF2B5EF4-FFF2-40B4-BE49-F238E27FC236}">
                    <a16:creationId xmlns:a16="http://schemas.microsoft.com/office/drawing/2014/main" id="{47A069AA-DD07-56E0-B145-F36B27522F0E}"/>
                  </a:ext>
                </a:extLst>
              </p:cNvPr>
              <p:cNvPicPr/>
              <p:nvPr/>
            </p:nvPicPr>
            <p:blipFill>
              <a:blip r:embed="rId6"/>
              <a:stretch>
                <a:fillRect/>
              </a:stretch>
            </p:blipFill>
            <p:spPr>
              <a:xfrm>
                <a:off x="6137562" y="2327259"/>
                <a:ext cx="2220120" cy="61020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8" name="Ink 7">
                <a:extLst>
                  <a:ext uri="{FF2B5EF4-FFF2-40B4-BE49-F238E27FC236}">
                    <a16:creationId xmlns:a16="http://schemas.microsoft.com/office/drawing/2014/main" id="{B9C8D466-51B4-0C00-D024-0263E121374F}"/>
                  </a:ext>
                </a:extLst>
              </p14:cNvPr>
              <p14:cNvContentPartPr/>
              <p14:nvPr/>
            </p14:nvContentPartPr>
            <p14:xfrm>
              <a:off x="5762082" y="5321379"/>
              <a:ext cx="2487600" cy="332280"/>
            </p14:xfrm>
          </p:contentPart>
        </mc:Choice>
        <mc:Fallback>
          <p:pic>
            <p:nvPicPr>
              <p:cNvPr id="8" name="Ink 7">
                <a:extLst>
                  <a:ext uri="{FF2B5EF4-FFF2-40B4-BE49-F238E27FC236}">
                    <a16:creationId xmlns:a16="http://schemas.microsoft.com/office/drawing/2014/main" id="{B9C8D466-51B4-0C00-D024-0263E121374F}"/>
                  </a:ext>
                </a:extLst>
              </p:cNvPr>
              <p:cNvPicPr/>
              <p:nvPr/>
            </p:nvPicPr>
            <p:blipFill>
              <a:blip r:embed="rId8"/>
              <a:stretch>
                <a:fillRect/>
              </a:stretch>
            </p:blipFill>
            <p:spPr>
              <a:xfrm>
                <a:off x="5753442" y="5312379"/>
                <a:ext cx="2505240" cy="34992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9" name="Ink 8">
                <a:extLst>
                  <a:ext uri="{FF2B5EF4-FFF2-40B4-BE49-F238E27FC236}">
                    <a16:creationId xmlns:a16="http://schemas.microsoft.com/office/drawing/2014/main" id="{40976428-669F-E2C4-991E-E108EC8455FE}"/>
                  </a:ext>
                </a:extLst>
              </p14:cNvPr>
              <p14:cNvContentPartPr/>
              <p14:nvPr/>
            </p14:nvContentPartPr>
            <p14:xfrm>
              <a:off x="6986802" y="1652979"/>
              <a:ext cx="1514520" cy="329040"/>
            </p14:xfrm>
          </p:contentPart>
        </mc:Choice>
        <mc:Fallback>
          <p:pic>
            <p:nvPicPr>
              <p:cNvPr id="9" name="Ink 8">
                <a:extLst>
                  <a:ext uri="{FF2B5EF4-FFF2-40B4-BE49-F238E27FC236}">
                    <a16:creationId xmlns:a16="http://schemas.microsoft.com/office/drawing/2014/main" id="{40976428-669F-E2C4-991E-E108EC8455FE}"/>
                  </a:ext>
                </a:extLst>
              </p:cNvPr>
              <p:cNvPicPr/>
              <p:nvPr/>
            </p:nvPicPr>
            <p:blipFill>
              <a:blip r:embed="rId10"/>
              <a:stretch>
                <a:fillRect/>
              </a:stretch>
            </p:blipFill>
            <p:spPr>
              <a:xfrm>
                <a:off x="6977802" y="1643979"/>
                <a:ext cx="1532160" cy="346680"/>
              </a:xfrm>
              <a:prstGeom prst="rect">
                <a:avLst/>
              </a:prstGeom>
            </p:spPr>
          </p:pic>
        </mc:Fallback>
      </mc:AlternateContent>
      <p:sp>
        <p:nvSpPr>
          <p:cNvPr id="10" name="TextBox 9">
            <a:extLst>
              <a:ext uri="{FF2B5EF4-FFF2-40B4-BE49-F238E27FC236}">
                <a16:creationId xmlns:a16="http://schemas.microsoft.com/office/drawing/2014/main" id="{93CC0E42-7BB9-4DBB-9DFB-C2A8150216B9}"/>
              </a:ext>
            </a:extLst>
          </p:cNvPr>
          <p:cNvSpPr txBox="1"/>
          <p:nvPr/>
        </p:nvSpPr>
        <p:spPr>
          <a:xfrm>
            <a:off x="2653748" y="3677478"/>
            <a:ext cx="822661" cy="369332"/>
          </a:xfrm>
          <a:prstGeom prst="rect">
            <a:avLst/>
          </a:prstGeom>
          <a:noFill/>
        </p:spPr>
        <p:txBody>
          <a:bodyPr wrap="none" rtlCol="0">
            <a:spAutoFit/>
          </a:bodyPr>
          <a:lstStyle/>
          <a:p>
            <a:r>
              <a:rPr lang="en-US" dirty="0"/>
              <a:t>ESP32</a:t>
            </a:r>
          </a:p>
        </p:txBody>
      </p:sp>
      <p:sp>
        <p:nvSpPr>
          <p:cNvPr id="11" name="TextBox 10">
            <a:extLst>
              <a:ext uri="{FF2B5EF4-FFF2-40B4-BE49-F238E27FC236}">
                <a16:creationId xmlns:a16="http://schemas.microsoft.com/office/drawing/2014/main" id="{9B193061-8DEB-20E8-2043-45F3969CED24}"/>
              </a:ext>
            </a:extLst>
          </p:cNvPr>
          <p:cNvSpPr txBox="1"/>
          <p:nvPr/>
        </p:nvSpPr>
        <p:spPr>
          <a:xfrm>
            <a:off x="8501322" y="1448167"/>
            <a:ext cx="647485" cy="369332"/>
          </a:xfrm>
          <a:prstGeom prst="rect">
            <a:avLst/>
          </a:prstGeom>
          <a:noFill/>
        </p:spPr>
        <p:txBody>
          <a:bodyPr wrap="none" rtlCol="0">
            <a:spAutoFit/>
          </a:bodyPr>
          <a:lstStyle/>
          <a:p>
            <a:r>
              <a:rPr lang="en-US" dirty="0"/>
              <a:t>Boat</a:t>
            </a:r>
          </a:p>
        </p:txBody>
      </p:sp>
      <p:sp>
        <p:nvSpPr>
          <p:cNvPr id="12" name="TextBox 11">
            <a:extLst>
              <a:ext uri="{FF2B5EF4-FFF2-40B4-BE49-F238E27FC236}">
                <a16:creationId xmlns:a16="http://schemas.microsoft.com/office/drawing/2014/main" id="{78D3F1D0-354D-D6FF-81C1-AE0E794B9D7D}"/>
              </a:ext>
            </a:extLst>
          </p:cNvPr>
          <p:cNvSpPr txBox="1"/>
          <p:nvPr/>
        </p:nvSpPr>
        <p:spPr>
          <a:xfrm>
            <a:off x="8627165" y="2445026"/>
            <a:ext cx="1059842" cy="369332"/>
          </a:xfrm>
          <a:prstGeom prst="rect">
            <a:avLst/>
          </a:prstGeom>
          <a:noFill/>
        </p:spPr>
        <p:txBody>
          <a:bodyPr wrap="none" rtlCol="0">
            <a:spAutoFit/>
          </a:bodyPr>
          <a:lstStyle/>
          <a:p>
            <a:r>
              <a:rPr lang="en-US" dirty="0"/>
              <a:t>H-Bridge</a:t>
            </a:r>
          </a:p>
        </p:txBody>
      </p:sp>
      <p:sp>
        <p:nvSpPr>
          <p:cNvPr id="13" name="TextBox 12">
            <a:extLst>
              <a:ext uri="{FF2B5EF4-FFF2-40B4-BE49-F238E27FC236}">
                <a16:creationId xmlns:a16="http://schemas.microsoft.com/office/drawing/2014/main" id="{016D93FD-210F-0FFE-6E69-F8E6398FB219}"/>
              </a:ext>
            </a:extLst>
          </p:cNvPr>
          <p:cNvSpPr txBox="1"/>
          <p:nvPr/>
        </p:nvSpPr>
        <p:spPr>
          <a:xfrm>
            <a:off x="8418443" y="5705061"/>
            <a:ext cx="1395190" cy="369332"/>
          </a:xfrm>
          <a:prstGeom prst="rect">
            <a:avLst/>
          </a:prstGeom>
          <a:noFill/>
        </p:spPr>
        <p:txBody>
          <a:bodyPr wrap="none" rtlCol="0">
            <a:spAutoFit/>
          </a:bodyPr>
          <a:lstStyle/>
          <a:p>
            <a:r>
              <a:rPr lang="en-US" dirty="0"/>
              <a:t>Battery 7.4V</a:t>
            </a:r>
          </a:p>
        </p:txBody>
      </p:sp>
    </p:spTree>
    <p:extLst>
      <p:ext uri="{BB962C8B-B14F-4D97-AF65-F5344CB8AC3E}">
        <p14:creationId xmlns:p14="http://schemas.microsoft.com/office/powerpoint/2010/main" val="19633060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0243A-291B-7DCE-857B-303CFBB7737C}"/>
              </a:ext>
            </a:extLst>
          </p:cNvPr>
          <p:cNvSpPr>
            <a:spLocks noGrp="1"/>
          </p:cNvSpPr>
          <p:nvPr>
            <p:ph type="title"/>
          </p:nvPr>
        </p:nvSpPr>
        <p:spPr/>
        <p:txBody>
          <a:bodyPr/>
          <a:lstStyle/>
          <a:p>
            <a:r>
              <a:rPr lang="en-US" dirty="0"/>
              <a:t>Hardware- Fig-2</a:t>
            </a:r>
          </a:p>
        </p:txBody>
      </p:sp>
      <p:pic>
        <p:nvPicPr>
          <p:cNvPr id="5" name="Content Placeholder 4" descr="A circuit board with wires&#10;&#10;AI-generated content may be incorrect.">
            <a:extLst>
              <a:ext uri="{FF2B5EF4-FFF2-40B4-BE49-F238E27FC236}">
                <a16:creationId xmlns:a16="http://schemas.microsoft.com/office/drawing/2014/main" id="{F5EFB5C8-5E0B-3E17-50D3-6ABBFBF58FF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464248" y="1825625"/>
            <a:ext cx="3263503" cy="4351338"/>
          </a:xfrm>
        </p:spPr>
      </p:pic>
    </p:spTree>
    <p:extLst>
      <p:ext uri="{BB962C8B-B14F-4D97-AF65-F5344CB8AC3E}">
        <p14:creationId xmlns:p14="http://schemas.microsoft.com/office/powerpoint/2010/main" val="18542080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0C7C-1CCC-6D6C-6325-D57B6F7689C7}"/>
              </a:ext>
            </a:extLst>
          </p:cNvPr>
          <p:cNvSpPr>
            <a:spLocks noGrp="1"/>
          </p:cNvSpPr>
          <p:nvPr>
            <p:ph type="title"/>
          </p:nvPr>
        </p:nvSpPr>
        <p:spPr/>
        <p:txBody>
          <a:bodyPr/>
          <a:lstStyle/>
          <a:p>
            <a:r>
              <a:rPr lang="en-US" dirty="0"/>
              <a:t>Hardware- Fig-3</a:t>
            </a:r>
          </a:p>
        </p:txBody>
      </p:sp>
      <p:pic>
        <p:nvPicPr>
          <p:cNvPr id="5" name="Content Placeholder 4" descr="A hand holding a red and blue device&#10;&#10;AI-generated content may be incorrect.">
            <a:extLst>
              <a:ext uri="{FF2B5EF4-FFF2-40B4-BE49-F238E27FC236}">
                <a16:creationId xmlns:a16="http://schemas.microsoft.com/office/drawing/2014/main" id="{3D4CF2B5-7610-FA50-C98C-5793323DDED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464248" y="1825625"/>
            <a:ext cx="3263503" cy="4351338"/>
          </a:xfrm>
        </p:spPr>
      </p:pic>
    </p:spTree>
    <p:extLst>
      <p:ext uri="{BB962C8B-B14F-4D97-AF65-F5344CB8AC3E}">
        <p14:creationId xmlns:p14="http://schemas.microsoft.com/office/powerpoint/2010/main" val="6568380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2251B-3AD0-4A97-D300-0B626B002C7B}"/>
              </a:ext>
            </a:extLst>
          </p:cNvPr>
          <p:cNvSpPr>
            <a:spLocks noGrp="1"/>
          </p:cNvSpPr>
          <p:nvPr>
            <p:ph type="title"/>
          </p:nvPr>
        </p:nvSpPr>
        <p:spPr/>
        <p:txBody>
          <a:bodyPr/>
          <a:lstStyle/>
          <a:p>
            <a:r>
              <a:rPr lang="en-US" dirty="0"/>
              <a:t>Hardware- Fig-4</a:t>
            </a:r>
          </a:p>
        </p:txBody>
      </p:sp>
      <p:pic>
        <p:nvPicPr>
          <p:cNvPr id="5" name="Content Placeholder 4" descr="A battery with wires and wires on a table&#10;&#10;AI-generated content may be incorrect.">
            <a:extLst>
              <a:ext uri="{FF2B5EF4-FFF2-40B4-BE49-F238E27FC236}">
                <a16:creationId xmlns:a16="http://schemas.microsoft.com/office/drawing/2014/main" id="{0A4ECF37-096C-417B-1CEB-34584063069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464248" y="1825625"/>
            <a:ext cx="3263503" cy="4351338"/>
          </a:xfrm>
        </p:spPr>
      </p:pic>
    </p:spTree>
    <p:extLst>
      <p:ext uri="{BB962C8B-B14F-4D97-AF65-F5344CB8AC3E}">
        <p14:creationId xmlns:p14="http://schemas.microsoft.com/office/powerpoint/2010/main" val="11417288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F3E36-16BE-DF8C-8475-031003F770DD}"/>
              </a:ext>
            </a:extLst>
          </p:cNvPr>
          <p:cNvSpPr>
            <a:spLocks noGrp="1"/>
          </p:cNvSpPr>
          <p:nvPr>
            <p:ph type="title"/>
          </p:nvPr>
        </p:nvSpPr>
        <p:spPr/>
        <p:txBody>
          <a:bodyPr/>
          <a:lstStyle/>
          <a:p>
            <a:r>
              <a:rPr lang="en-US" dirty="0"/>
              <a:t>Hardware- Fig-5</a:t>
            </a:r>
          </a:p>
        </p:txBody>
      </p:sp>
      <p:pic>
        <p:nvPicPr>
          <p:cNvPr id="5" name="Content Placeholder 4" descr="A machine on a table&#10;&#10;AI-generated content may be incorrect.">
            <a:extLst>
              <a:ext uri="{FF2B5EF4-FFF2-40B4-BE49-F238E27FC236}">
                <a16:creationId xmlns:a16="http://schemas.microsoft.com/office/drawing/2014/main" id="{3134D3AB-F051-804C-79A7-7CAE0B3C6BA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195108" y="1825625"/>
            <a:ext cx="5801784" cy="4351338"/>
          </a:xfrm>
        </p:spPr>
      </p:pic>
      <mc:AlternateContent xmlns:mc="http://schemas.openxmlformats.org/markup-compatibility/2006">
        <mc:Choice xmlns:p14="http://schemas.microsoft.com/office/powerpoint/2010/main" Requires="p14">
          <p:contentPart p14:bwMode="auto" r:id="rId4">
            <p14:nvContentPartPr>
              <p14:cNvPr id="6" name="Ink 5">
                <a:extLst>
                  <a:ext uri="{FF2B5EF4-FFF2-40B4-BE49-F238E27FC236}">
                    <a16:creationId xmlns:a16="http://schemas.microsoft.com/office/drawing/2014/main" id="{7176CCFA-DA30-61E0-5DBF-53E8C582F1CD}"/>
                  </a:ext>
                </a:extLst>
              </p14:cNvPr>
              <p14:cNvContentPartPr/>
              <p14:nvPr/>
            </p14:nvContentPartPr>
            <p14:xfrm>
              <a:off x="6156655" y="4224665"/>
              <a:ext cx="3489120" cy="807480"/>
            </p14:xfrm>
          </p:contentPart>
        </mc:Choice>
        <mc:Fallback>
          <p:pic>
            <p:nvPicPr>
              <p:cNvPr id="6" name="Ink 5">
                <a:extLst>
                  <a:ext uri="{FF2B5EF4-FFF2-40B4-BE49-F238E27FC236}">
                    <a16:creationId xmlns:a16="http://schemas.microsoft.com/office/drawing/2014/main" id="{7176CCFA-DA30-61E0-5DBF-53E8C582F1CD}"/>
                  </a:ext>
                </a:extLst>
              </p:cNvPr>
              <p:cNvPicPr/>
              <p:nvPr/>
            </p:nvPicPr>
            <p:blipFill>
              <a:blip r:embed="rId5"/>
              <a:stretch>
                <a:fillRect/>
              </a:stretch>
            </p:blipFill>
            <p:spPr>
              <a:xfrm>
                <a:off x="6138655" y="4207025"/>
                <a:ext cx="3524760" cy="843120"/>
              </a:xfrm>
              <a:prstGeom prst="rect">
                <a:avLst/>
              </a:prstGeom>
            </p:spPr>
          </p:pic>
        </mc:Fallback>
      </mc:AlternateContent>
      <p:sp>
        <p:nvSpPr>
          <p:cNvPr id="7" name="TextBox 6">
            <a:extLst>
              <a:ext uri="{FF2B5EF4-FFF2-40B4-BE49-F238E27FC236}">
                <a16:creationId xmlns:a16="http://schemas.microsoft.com/office/drawing/2014/main" id="{D76B6DEF-B5C6-67B0-C280-43859E96EA5E}"/>
              </a:ext>
            </a:extLst>
          </p:cNvPr>
          <p:cNvSpPr txBox="1"/>
          <p:nvPr/>
        </p:nvSpPr>
        <p:spPr>
          <a:xfrm>
            <a:off x="9829800" y="3782291"/>
            <a:ext cx="1330814" cy="369332"/>
          </a:xfrm>
          <a:prstGeom prst="rect">
            <a:avLst/>
          </a:prstGeom>
          <a:noFill/>
        </p:spPr>
        <p:txBody>
          <a:bodyPr wrap="none" rtlCol="0">
            <a:spAutoFit/>
          </a:bodyPr>
          <a:lstStyle/>
          <a:p>
            <a:r>
              <a:rPr lang="en-US" dirty="0"/>
              <a:t>Hall Sensor</a:t>
            </a:r>
          </a:p>
        </p:txBody>
      </p:sp>
    </p:spTree>
    <p:extLst>
      <p:ext uri="{BB962C8B-B14F-4D97-AF65-F5344CB8AC3E}">
        <p14:creationId xmlns:p14="http://schemas.microsoft.com/office/powerpoint/2010/main" val="9900310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98604-E8E0-613D-AFDC-0A5895F84085}"/>
              </a:ext>
            </a:extLst>
          </p:cNvPr>
          <p:cNvSpPr>
            <a:spLocks noGrp="1"/>
          </p:cNvSpPr>
          <p:nvPr>
            <p:ph type="title"/>
          </p:nvPr>
        </p:nvSpPr>
        <p:spPr/>
        <p:txBody>
          <a:bodyPr/>
          <a:lstStyle/>
          <a:p>
            <a:r>
              <a:rPr lang="en-US" dirty="0"/>
              <a:t>Software</a:t>
            </a:r>
          </a:p>
        </p:txBody>
      </p:sp>
      <p:sp>
        <p:nvSpPr>
          <p:cNvPr id="3" name="Content Placeholder 2">
            <a:extLst>
              <a:ext uri="{FF2B5EF4-FFF2-40B4-BE49-F238E27FC236}">
                <a16:creationId xmlns:a16="http://schemas.microsoft.com/office/drawing/2014/main" id="{08EB9FE7-5967-7AA6-669A-EC669BBB092B}"/>
              </a:ext>
            </a:extLst>
          </p:cNvPr>
          <p:cNvSpPr>
            <a:spLocks noGrp="1"/>
          </p:cNvSpPr>
          <p:nvPr>
            <p:ph idx="1"/>
          </p:nvPr>
        </p:nvSpPr>
        <p:spPr/>
        <p:txBody>
          <a:bodyPr vert="horz" lIns="91440" tIns="45720" rIns="91440" bIns="45720" rtlCol="0" anchor="t">
            <a:normAutofit/>
          </a:bodyPr>
          <a:lstStyle/>
          <a:p>
            <a:r>
              <a:rPr lang="en-US" dirty="0"/>
              <a:t>The Capstone project does not </a:t>
            </a:r>
            <a:r>
              <a:rPr lang="en-US"/>
              <a:t>use</a:t>
            </a:r>
            <a:r>
              <a:rPr lang="en-US" dirty="0"/>
              <a:t> Python </a:t>
            </a:r>
            <a:r>
              <a:rPr lang="en-US"/>
              <a:t>instead</a:t>
            </a:r>
            <a:r>
              <a:rPr lang="en-US" dirty="0"/>
              <a:t> it uses Arduino C</a:t>
            </a:r>
            <a:r>
              <a:rPr lang="en-US"/>
              <a:t>++.</a:t>
            </a:r>
            <a:endParaRPr lang="en-US" dirty="0"/>
          </a:p>
        </p:txBody>
      </p:sp>
    </p:spTree>
    <p:extLst>
      <p:ext uri="{BB962C8B-B14F-4D97-AF65-F5344CB8AC3E}">
        <p14:creationId xmlns:p14="http://schemas.microsoft.com/office/powerpoint/2010/main" val="14488195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155</TotalTime>
  <Words>267</Words>
  <Application>Microsoft Macintosh PowerPoint</Application>
  <PresentationFormat>Widescreen</PresentationFormat>
  <Paragraphs>47</Paragraphs>
  <Slides>15</Slides>
  <Notes>2</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Aptos</vt:lpstr>
      <vt:lpstr>Aptos Display</vt:lpstr>
      <vt:lpstr>Arial</vt:lpstr>
      <vt:lpstr>Calibri</vt:lpstr>
      <vt:lpstr>Times New Roman</vt:lpstr>
      <vt:lpstr>office theme</vt:lpstr>
      <vt:lpstr>SeaSPRITE  Python Final Project</vt:lpstr>
      <vt:lpstr>Background</vt:lpstr>
      <vt:lpstr>Hardware</vt:lpstr>
      <vt:lpstr>Hardware- Fig-1</vt:lpstr>
      <vt:lpstr>Hardware- Fig-2</vt:lpstr>
      <vt:lpstr>Hardware- Fig-3</vt:lpstr>
      <vt:lpstr>Hardware- Fig-4</vt:lpstr>
      <vt:lpstr>Hardware- Fig-5</vt:lpstr>
      <vt:lpstr>Software</vt:lpstr>
      <vt:lpstr>Software-Fig-1</vt:lpstr>
      <vt:lpstr>Software-Fig-2</vt:lpstr>
      <vt:lpstr>Software-Fig-3</vt:lpstr>
      <vt:lpstr>Video</vt:lpstr>
      <vt:lpstr>Conclusion</vt:lpstr>
      <vt:lpstr>Reference &amp; 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Blesson Joseph Reji</cp:lastModifiedBy>
  <cp:revision>8</cp:revision>
  <dcterms:created xsi:type="dcterms:W3CDTF">2025-12-08T19:27:53Z</dcterms:created>
  <dcterms:modified xsi:type="dcterms:W3CDTF">2025-12-09T02:08:01Z</dcterms:modified>
</cp:coreProperties>
</file>

<file path=docProps/thumbnail.jpeg>
</file>